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3" r:id="rId2"/>
    <p:sldId id="284" r:id="rId3"/>
    <p:sldId id="288" r:id="rId4"/>
    <p:sldId id="289" r:id="rId5"/>
    <p:sldId id="290" r:id="rId6"/>
    <p:sldId id="291" r:id="rId7"/>
    <p:sldId id="292" r:id="rId8"/>
    <p:sldId id="295" r:id="rId9"/>
    <p:sldId id="293" r:id="rId10"/>
    <p:sldId id="294" r:id="rId11"/>
    <p:sldId id="296" r:id="rId12"/>
    <p:sldId id="297" r:id="rId13"/>
    <p:sldId id="298" r:id="rId14"/>
  </p:sldIdLst>
  <p:sldSz cx="9144000" cy="5143500" type="screen16x9"/>
  <p:notesSz cx="6858000" cy="9144000"/>
  <p:embeddedFontLst>
    <p:embeddedFont>
      <p:font typeface="IBM Plex Sans SemiBold" panose="020B0604020202020204" charset="0"/>
      <p:regular r:id="rId16"/>
      <p:bold r:id="rId17"/>
      <p:italic r:id="rId18"/>
      <p:boldItalic r:id="rId19"/>
    </p:embeddedFont>
    <p:embeddedFont>
      <p:font typeface="IBM Plex Sans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82" autoAdjust="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5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29043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034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978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040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1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647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164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371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972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975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20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75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5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40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 dirty="0"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 preserve="1">
  <p:cSld name="2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 dirty="0"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137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2" name="Google Shape;9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60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ru-RU" sz="2400" b="1" dirty="0" smtClean="0"/>
              <a:t/>
            </a:r>
            <a:br>
              <a:rPr lang="ru-RU" sz="2400" b="1" dirty="0" smtClean="0"/>
            </a:br>
            <a:r>
              <a:rPr lang="ru-RU" sz="2400" b="1" dirty="0"/>
              <a:t/>
            </a:r>
            <a:br>
              <a:rPr lang="ru-RU" sz="2400" b="1" dirty="0"/>
            </a:br>
            <a:r>
              <a:rPr lang="ru-RU" sz="2400" b="1" dirty="0" smtClean="0"/>
              <a:t/>
            </a:r>
            <a:br>
              <a:rPr lang="ru-RU" sz="2400" b="1" dirty="0" smtClean="0"/>
            </a:br>
            <a:r>
              <a:rPr lang="ru-RU" sz="2400" b="1" dirty="0"/>
              <a:t/>
            </a:r>
            <a:br>
              <a:rPr lang="ru-RU" sz="2400" b="1" dirty="0"/>
            </a:br>
            <a:r>
              <a:rPr lang="ru-RU" sz="2400" b="1" dirty="0" smtClean="0"/>
              <a:t>Разработка </a:t>
            </a:r>
            <a:r>
              <a:rPr lang="ru-RU" sz="2400" b="1" dirty="0"/>
              <a:t>приложения для калькуляции и </a:t>
            </a:r>
            <a:r>
              <a:rPr lang="ru-RU" sz="2400" b="1" dirty="0" smtClean="0"/>
              <a:t>автоматизации </a:t>
            </a:r>
            <a:r>
              <a:rPr lang="ru-RU" sz="2400" b="1" dirty="0"/>
              <a:t>процесса приготовления готовых блюд на предприятиях общественного </a:t>
            </a:r>
            <a:r>
              <a:rPr lang="ru-RU" sz="2400" b="1" dirty="0" smtClean="0"/>
              <a:t>питания</a:t>
            </a:r>
            <a:endParaRPr lang="ru-RU" sz="2400"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/>
            <a:endParaRPr lang="ru" sz="1400" dirty="0" smtClean="0">
              <a:solidFill>
                <a:schemeClr val="accent2"/>
              </a:solidFill>
            </a:endParaRPr>
          </a:p>
          <a:p>
            <a:pPr lvl="0"/>
            <a:endParaRPr lang="ru" sz="1400" dirty="0" smtClean="0">
              <a:solidFill>
                <a:schemeClr val="accent2"/>
              </a:solidFill>
            </a:endParaRPr>
          </a:p>
          <a:p>
            <a:pPr lvl="0"/>
            <a:r>
              <a:rPr lang="ru" sz="1400" dirty="0" smtClean="0">
                <a:solidFill>
                  <a:schemeClr val="accent2"/>
                </a:solidFill>
              </a:rPr>
              <a:t>Цель проекта:</a:t>
            </a:r>
          </a:p>
          <a:p>
            <a:r>
              <a:rPr lang="ru-RU" sz="1400" dirty="0"/>
              <a:t>Создать приложение максимально понятное и удобное для использования непосредственными исполнителями ролей.</a:t>
            </a:r>
          </a:p>
          <a:p>
            <a:pPr lvl="0"/>
            <a:r>
              <a:rPr lang="ru" sz="1400" dirty="0">
                <a:solidFill>
                  <a:schemeClr val="accent2"/>
                </a:solidFill>
              </a:rPr>
              <a:t/>
            </a:r>
            <a:br>
              <a:rPr lang="ru" sz="1400" dirty="0">
                <a:solidFill>
                  <a:schemeClr val="accent2"/>
                </a:solidFill>
              </a:rPr>
            </a:br>
            <a:endParaRPr sz="14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4" t="-451" b="2"/>
          <a:stretch/>
        </p:blipFill>
        <p:spPr>
          <a:xfrm>
            <a:off x="4654193" y="1380763"/>
            <a:ext cx="3544585" cy="26759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67641" y="3116142"/>
            <a:ext cx="7537367" cy="360000"/>
          </a:xfrm>
        </p:spPr>
        <p:txBody>
          <a:bodyPr/>
          <a:lstStyle/>
          <a:p>
            <a:r>
              <a:rPr lang="ru-RU" sz="1400" b="1" dirty="0" smtClean="0"/>
              <a:t>Результат: </a:t>
            </a:r>
            <a:r>
              <a:rPr lang="ru-RU" sz="1400" dirty="0" smtClean="0"/>
              <a:t>возможность рассчитать калькуляцию любого блюда с помощью программы:</a:t>
            </a:r>
            <a:endParaRPr lang="ru-RU" sz="1400" dirty="0"/>
          </a:p>
        </p:txBody>
      </p:sp>
      <p:cxnSp>
        <p:nvCxnSpPr>
          <p:cNvPr id="20" name="Google Shape;205;p15"/>
          <p:cNvCxnSpPr>
            <a:stCxn id="23" idx="4"/>
            <a:endCxn id="24" idx="0"/>
          </p:cNvCxnSpPr>
          <p:nvPr/>
        </p:nvCxnSpPr>
        <p:spPr>
          <a:xfrm>
            <a:off x="703470" y="1514924"/>
            <a:ext cx="0" cy="1615673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08;p15"/>
          <p:cNvCxnSpPr>
            <a:stCxn id="24" idx="4"/>
          </p:cNvCxnSpPr>
          <p:nvPr/>
        </p:nvCxnSpPr>
        <p:spPr>
          <a:xfrm>
            <a:off x="703470" y="3482197"/>
            <a:ext cx="0" cy="10170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06;p15"/>
          <p:cNvSpPr/>
          <p:nvPr/>
        </p:nvSpPr>
        <p:spPr>
          <a:xfrm>
            <a:off x="527670" y="1163324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" name="Google Shape;207;p15"/>
          <p:cNvSpPr/>
          <p:nvPr/>
        </p:nvSpPr>
        <p:spPr>
          <a:xfrm>
            <a:off x="527670" y="313059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540000" y="545318"/>
            <a:ext cx="7429827" cy="47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 smtClean="0">
                <a:solidFill>
                  <a:schemeClr val="tx1"/>
                </a:solidFill>
              </a:rPr>
              <a:t>Шаги написания кода для взаимодействия табличных данных с интерфейсом с  помощью фреймворка Qt для языка программирования Python – </a:t>
            </a:r>
            <a:r>
              <a:rPr lang="en-US" sz="1400" dirty="0" smtClean="0">
                <a:solidFill>
                  <a:schemeClr val="tx1"/>
                </a:solidFill>
              </a:rPr>
              <a:t>QtPy</a:t>
            </a:r>
            <a:r>
              <a:rPr lang="ru-RU" sz="1400" dirty="0" smtClean="0">
                <a:solidFill>
                  <a:schemeClr val="tx1"/>
                </a:solidFill>
              </a:rPr>
              <a:t>5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Подзаголовок 2"/>
          <p:cNvSpPr txBox="1">
            <a:spLocks/>
          </p:cNvSpPr>
          <p:nvPr/>
        </p:nvSpPr>
        <p:spPr>
          <a:xfrm>
            <a:off x="540000" y="183905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800" b="1" dirty="0" smtClean="0">
                <a:latin typeface="IBM Plex Sans" panose="020B0604020202020204" charset="0"/>
                <a:cs typeface="Calibri" panose="020F0502020204030204" pitchFamily="34" charset="0"/>
              </a:rPr>
              <a:t>Этапы разработки приложения</a:t>
            </a:r>
            <a:endParaRPr lang="ru-RU" sz="1800" b="1" dirty="0">
              <a:latin typeface="IBM Plex Sans" panose="020B060402020202020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3"/>
          <a:srcRect l="-1000" t="1019" r="30484" b="-1019"/>
          <a:stretch/>
        </p:blipFill>
        <p:spPr>
          <a:xfrm>
            <a:off x="2552208" y="1378055"/>
            <a:ext cx="5739738" cy="1715279"/>
          </a:xfrm>
          <a:prstGeom prst="rect">
            <a:avLst/>
          </a:prstGeom>
        </p:spPr>
      </p:pic>
      <p:cxnSp>
        <p:nvCxnSpPr>
          <p:cNvPr id="13" name="Google Shape;205;p15"/>
          <p:cNvCxnSpPr>
            <a:endCxn id="23" idx="0"/>
          </p:cNvCxnSpPr>
          <p:nvPr/>
        </p:nvCxnSpPr>
        <p:spPr>
          <a:xfrm>
            <a:off x="703470" y="1024253"/>
            <a:ext cx="0" cy="13907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1367642" y="1031179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 smtClean="0"/>
              <a:t>Код функции для обработчика событий:</a:t>
            </a:r>
            <a:endParaRPr lang="ru-RU" sz="1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08" y="3498950"/>
            <a:ext cx="3635160" cy="15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22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6;p15"/>
          <p:cNvSpPr/>
          <p:nvPr/>
        </p:nvSpPr>
        <p:spPr>
          <a:xfrm>
            <a:off x="540000" y="1537396"/>
            <a:ext cx="351600" cy="3516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b="0" i="0" u="none" strike="noStrike" cap="none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" name="Подзаголовок 2"/>
          <p:cNvSpPr txBox="1">
            <a:spLocks/>
          </p:cNvSpPr>
          <p:nvPr/>
        </p:nvSpPr>
        <p:spPr>
          <a:xfrm>
            <a:off x="540000" y="545318"/>
            <a:ext cx="7429827" cy="47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 smtClean="0">
                <a:solidFill>
                  <a:schemeClr val="tx1"/>
                </a:solidFill>
              </a:rPr>
              <a:t>Шаги написания кода для взаимодействия табличных данных с интерфейсом с  помощью фреймворка Qt для языка программирования Python – </a:t>
            </a:r>
            <a:r>
              <a:rPr lang="en-US" sz="1400" dirty="0" smtClean="0">
                <a:solidFill>
                  <a:schemeClr val="tx1"/>
                </a:solidFill>
              </a:rPr>
              <a:t>QtPy</a:t>
            </a:r>
            <a:r>
              <a:rPr lang="ru-RU" sz="1400" dirty="0" smtClean="0">
                <a:solidFill>
                  <a:schemeClr val="tx1"/>
                </a:solidFill>
              </a:rPr>
              <a:t>5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540000" y="183905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800" b="1" dirty="0" smtClean="0">
                <a:latin typeface="IBM Plex Sans" panose="020B0604020202020204" charset="0"/>
                <a:cs typeface="Calibri" panose="020F0502020204030204" pitchFamily="34" charset="0"/>
              </a:rPr>
              <a:t>Этапы разработки приложения</a:t>
            </a:r>
            <a:endParaRPr lang="ru-RU" sz="1800" b="1" dirty="0">
              <a:latin typeface="IBM Plex Sans" panose="020B0604020202020204" charset="0"/>
            </a:endParaRPr>
          </a:p>
        </p:txBody>
      </p:sp>
      <p:cxnSp>
        <p:nvCxnSpPr>
          <p:cNvPr id="20" name="Google Shape;205;p15"/>
          <p:cNvCxnSpPr>
            <a:endCxn id="15" idx="0"/>
          </p:cNvCxnSpPr>
          <p:nvPr/>
        </p:nvCxnSpPr>
        <p:spPr>
          <a:xfrm flipH="1">
            <a:off x="715800" y="1122218"/>
            <a:ext cx="1173" cy="415178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Подзаголовок 2"/>
          <p:cNvSpPr txBox="1">
            <a:spLocks/>
          </p:cNvSpPr>
          <p:nvPr/>
        </p:nvSpPr>
        <p:spPr>
          <a:xfrm>
            <a:off x="1275913" y="1533196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 smtClean="0"/>
              <a:t>Дальнейшие планы по улучшению программы:</a:t>
            </a:r>
            <a:endParaRPr lang="ru-RU" sz="1400" dirty="0"/>
          </a:p>
        </p:txBody>
      </p:sp>
      <p:sp>
        <p:nvSpPr>
          <p:cNvPr id="22" name="Подзаголовок 2"/>
          <p:cNvSpPr txBox="1">
            <a:spLocks/>
          </p:cNvSpPr>
          <p:nvPr/>
        </p:nvSpPr>
        <p:spPr>
          <a:xfrm>
            <a:off x="2011827" y="2164487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 smtClean="0"/>
              <a:t>Прописать код для работы с контрагентами,</a:t>
            </a:r>
            <a:endParaRPr lang="ru-RU" sz="1400" dirty="0"/>
          </a:p>
        </p:txBody>
      </p:sp>
      <p:sp>
        <p:nvSpPr>
          <p:cNvPr id="23" name="Подзаголовок 2"/>
          <p:cNvSpPr txBox="1">
            <a:spLocks/>
          </p:cNvSpPr>
          <p:nvPr/>
        </p:nvSpPr>
        <p:spPr>
          <a:xfrm>
            <a:off x="2011827" y="2603545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 smtClean="0"/>
              <a:t>Автоматизировать в программе расчет заявок на товары,</a:t>
            </a:r>
            <a:endParaRPr lang="ru-RU" sz="1400" dirty="0"/>
          </a:p>
        </p:txBody>
      </p:sp>
      <p:sp>
        <p:nvSpPr>
          <p:cNvPr id="24" name="Подзаголовок 2"/>
          <p:cNvSpPr txBox="1">
            <a:spLocks/>
          </p:cNvSpPr>
          <p:nvPr/>
        </p:nvSpPr>
        <p:spPr>
          <a:xfrm>
            <a:off x="2011827" y="3042603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 smtClean="0"/>
              <a:t>Внедрить учет реализации товаров и готовых блюд,</a:t>
            </a:r>
            <a:endParaRPr lang="ru-RU" sz="1400" dirty="0"/>
          </a:p>
        </p:txBody>
      </p:sp>
      <p:sp>
        <p:nvSpPr>
          <p:cNvPr id="25" name="Подзаголовок 2"/>
          <p:cNvSpPr txBox="1">
            <a:spLocks/>
          </p:cNvSpPr>
          <p:nvPr/>
        </p:nvSpPr>
        <p:spPr>
          <a:xfrm>
            <a:off x="2011827" y="3481661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 smtClean="0"/>
              <a:t>Организовать возможность аналитики хозяйственной деятельности,</a:t>
            </a:r>
            <a:endParaRPr lang="ru-RU" sz="1400" dirty="0"/>
          </a:p>
        </p:txBody>
      </p:sp>
      <p:sp>
        <p:nvSpPr>
          <p:cNvPr id="26" name="Подзаголовок 2"/>
          <p:cNvSpPr txBox="1">
            <a:spLocks/>
          </p:cNvSpPr>
          <p:nvPr/>
        </p:nvSpPr>
        <p:spPr>
          <a:xfrm>
            <a:off x="2011827" y="395596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 smtClean="0"/>
              <a:t>Продумать реализацию любых производственных потребностей  заказчика.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28640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266416"/>
            <a:ext cx="8205927" cy="4938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22" y="928735"/>
            <a:ext cx="8157155" cy="3934210"/>
          </a:xfrm>
          <a:prstGeom prst="rect">
            <a:avLst/>
          </a:prstGeom>
        </p:spPr>
      </p:pic>
      <p:sp>
        <p:nvSpPr>
          <p:cNvPr id="16" name="Google Shape;297;p17"/>
          <p:cNvSpPr txBox="1"/>
          <p:nvPr/>
        </p:nvSpPr>
        <p:spPr>
          <a:xfrm>
            <a:off x="548750" y="2240300"/>
            <a:ext cx="1739400" cy="137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Достижения</a:t>
            </a: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Написана программа, с помощью которой </a:t>
            </a: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</a:t>
            </a: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ожно рассчитать калькуляцию любого блюда.</a:t>
            </a: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" name="Google Shape;298;p17"/>
          <p:cNvSpPr txBox="1"/>
          <p:nvPr/>
        </p:nvSpPr>
        <p:spPr>
          <a:xfrm>
            <a:off x="6161761" y="2240288"/>
            <a:ext cx="1839250" cy="1643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Предложения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ru" sz="120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</a:t>
            </a:r>
            <a:r>
              <a:rPr lang="ru" sz="1200" b="0" i="0" u="none" strike="noStrike" cap="none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рограмму можно добавлять любые изменения, соответствующие потребностям пользователей. </a:t>
            </a: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" name="Google Shape;29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51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0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963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0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1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03;p17"/>
          <p:cNvSpPr txBox="1"/>
          <p:nvPr/>
        </p:nvSpPr>
        <p:spPr>
          <a:xfrm>
            <a:off x="3359625" y="2240288"/>
            <a:ext cx="1534493" cy="137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Трудности</a:t>
            </a: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Самостоятельно изучить бублиотеку </a:t>
            </a:r>
            <a:r>
              <a:rPr lang="en-US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PyQt5 </a:t>
            </a:r>
            <a:r>
              <a:rPr lang="ru-RU" sz="12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научиться пользоваться её инструментами</a:t>
            </a:r>
            <a:r>
              <a:rPr lang="ru" sz="1200" b="0" i="0" u="none" strike="noStrike" cap="none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382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пасибо за внимание психология картинка - 67 фото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7" r="2719" b="8343"/>
          <a:stretch/>
        </p:blipFill>
        <p:spPr bwMode="auto">
          <a:xfrm>
            <a:off x="1450427" y="768663"/>
            <a:ext cx="6295697" cy="403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32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0;p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797130"/>
            <a:ext cx="2568295" cy="397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7" name="Google Shape;161;p8"/>
          <p:cNvSpPr txBox="1">
            <a:spLocks noGrp="1"/>
          </p:cNvSpPr>
          <p:nvPr>
            <p:ph type="subTitle" idx="4294967295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8" name="Google Shape;164;p8"/>
          <p:cNvSpPr txBox="1">
            <a:spLocks noGrp="1"/>
          </p:cNvSpPr>
          <p:nvPr>
            <p:ph type="subTitle" idx="4294967295"/>
          </p:nvPr>
        </p:nvSpPr>
        <p:spPr>
          <a:xfrm>
            <a:off x="3805200" y="1533517"/>
            <a:ext cx="4798800" cy="187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Проживаю в посёлке </a:t>
            </a:r>
            <a:r>
              <a:rPr lang="ru-RU" sz="1200" dirty="0" err="1" smtClean="0">
                <a:solidFill>
                  <a:schemeClr val="dk1"/>
                </a:solidFill>
              </a:rPr>
              <a:t>Шерегеш</a:t>
            </a:r>
            <a:r>
              <a:rPr lang="ru-RU" sz="1200" dirty="0" smtClean="0">
                <a:solidFill>
                  <a:schemeClr val="dk1"/>
                </a:solidFill>
              </a:rPr>
              <a:t>, Кемеровской области.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 smtClean="0">
                <a:solidFill>
                  <a:schemeClr val="dk1"/>
                </a:solidFill>
              </a:rPr>
              <a:t>Люблю готовить, умею организовывать развлечения для праздников, шить, вязать.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До поступления на курс Аналитик больших данных, не имела </a:t>
            </a:r>
            <a:r>
              <a:rPr lang="ru-RU" sz="1200" dirty="0" smtClean="0">
                <a:solidFill>
                  <a:schemeClr val="dk1"/>
                </a:solidFill>
              </a:rPr>
              <a:t>опыта работы в </a:t>
            </a:r>
            <a:r>
              <a:rPr lang="en-US" sz="1200" dirty="0" smtClean="0">
                <a:solidFill>
                  <a:schemeClr val="dk1"/>
                </a:solidFill>
              </a:rPr>
              <a:t>IP </a:t>
            </a:r>
            <a:r>
              <a:rPr lang="ru-RU" sz="1200" dirty="0" smtClean="0">
                <a:solidFill>
                  <a:schemeClr val="dk1"/>
                </a:solidFill>
              </a:rPr>
              <a:t>и не обучалась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 smtClean="0">
                <a:solidFill>
                  <a:schemeClr val="dk1"/>
                </a:solidFill>
              </a:rPr>
              <a:t>Татьяна Исаева</a:t>
            </a:r>
            <a:endParaRPr sz="1800" dirty="0"/>
          </a:p>
        </p:txBody>
      </p:sp>
      <p:sp>
        <p:nvSpPr>
          <p:cNvPr id="10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sz="1200" b="1" dirty="0"/>
              <a:t> Аналитик больших </a:t>
            </a:r>
            <a:r>
              <a:rPr lang="ru-RU" sz="1200" b="1" dirty="0" smtClean="0"/>
              <a:t>данных</a:t>
            </a:r>
            <a:r>
              <a:rPr lang="ru-RU" sz="1200" dirty="0" smtClean="0"/>
              <a:t>. </a:t>
            </a:r>
            <a:r>
              <a:rPr lang="ru-RU" sz="1200" b="1" dirty="0" smtClean="0"/>
              <a:t>Цифровые Профессии, 2022г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657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1800" b="1" dirty="0" smtClean="0"/>
              <a:t>План реализации проекта</a:t>
            </a:r>
            <a:endParaRPr lang="ru-RU" sz="1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277455"/>
            <a:ext cx="2379846" cy="333591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519000" y="1277456"/>
            <a:ext cx="5095064" cy="333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Изучить темы и литературу, посвященные калькуляции готовых блюд;</a:t>
            </a:r>
            <a:endParaRPr lang="ru-RU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Познакомиться с языком программирования </a:t>
            </a:r>
            <a:r>
              <a:rPr lang="en-US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ru-RU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Освоить азы работы с </a:t>
            </a:r>
            <a:r>
              <a:rPr lang="en-US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ru-RU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Изучить Qt </a:t>
            </a:r>
            <a:r>
              <a:rPr lang="ru-RU" dirty="0" err="1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ru-RU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Познакомиться с принципами работы предприятий общественного питания;</a:t>
            </a:r>
            <a:endParaRPr lang="ru-RU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Разработать структуру базы данных на </a:t>
            </a:r>
            <a:r>
              <a:rPr lang="en-US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;</a:t>
            </a:r>
            <a:endParaRPr lang="ru-RU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Разработать дизайн приложения в Qt </a:t>
            </a:r>
            <a:r>
              <a:rPr lang="ru-RU" dirty="0" err="1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Designer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ru-RU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Прописать функционал для виджетов приложения в </a:t>
            </a:r>
            <a:r>
              <a:rPr lang="ru-RU" dirty="0" err="1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Visual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Studio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effectLst/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9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40000" y="152400"/>
            <a:ext cx="5958000" cy="706916"/>
          </a:xfrm>
        </p:spPr>
        <p:txBody>
          <a:bodyPr/>
          <a:lstStyle/>
          <a:p>
            <a:r>
              <a:rPr lang="ru-RU" sz="1800" b="1" dirty="0" smtClean="0"/>
              <a:t>Основные понятия проекта:</a:t>
            </a:r>
            <a:endParaRPr lang="ru-RU" sz="1800" b="1" dirty="0"/>
          </a:p>
        </p:txBody>
      </p:sp>
      <p:sp>
        <p:nvSpPr>
          <p:cNvPr id="356" name="Google Shape;3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 smtClean="0"/>
              <a:t>Заголовок отбивки</a:t>
            </a:r>
            <a:endParaRPr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393195" y="859316"/>
            <a:ext cx="558555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b="1" u="sng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Калькуляция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—  это определение затрат в стоимостной (денежной) форме на производство единицы или группы единиц изделий, или на отдельные виды производств.</a:t>
            </a:r>
            <a:endParaRPr lang="ru-RU" dirty="0">
              <a:effectLst/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93195" y="2357524"/>
            <a:ext cx="55855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b="1" u="sng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Калькуляционная карта 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— документ, необходимый для каждого блюда, которое реализуется в общепите. Калькуляция блюд дает возможность получить точную информацию о весе, стоимости сырья и себестоимости блюда. </a:t>
            </a:r>
            <a:endParaRPr lang="ru-RU" sz="1100" dirty="0">
              <a:effectLst/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393195" y="4182307"/>
            <a:ext cx="55855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u="sng" dirty="0">
                <a:latin typeface="IBM Plex Sans" panose="020B0604020202020204" charset="0"/>
                <a:ea typeface="Calibri" panose="020F0502020204030204" pitchFamily="34" charset="0"/>
              </a:rPr>
              <a:t>Технологическая карта </a:t>
            </a:r>
            <a:r>
              <a:rPr lang="ru-RU" b="1" u="sng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 smtClean="0">
                <a:latin typeface="IBM Plex Sans" panose="020B0604020202020204" charset="0"/>
                <a:ea typeface="Calibri" panose="020F0502020204030204" pitchFamily="34" charset="0"/>
              </a:rPr>
              <a:t>документ</a:t>
            </a:r>
            <a:r>
              <a:rPr lang="ru-RU" dirty="0">
                <a:latin typeface="IBM Plex Sans" panose="020B0604020202020204" charset="0"/>
                <a:ea typeface="Calibri" panose="020F0502020204030204" pitchFamily="34" charset="0"/>
              </a:rPr>
              <a:t>, в котором отображается рецепт и основные питательные характеристики конкретного блюда.</a:t>
            </a:r>
            <a:endParaRPr lang="ru-RU" dirty="0">
              <a:latin typeface="IBM Plex Sans" panose="020B060402020202020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3" y="1013552"/>
            <a:ext cx="2963539" cy="38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7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40000" y="152399"/>
            <a:ext cx="7942988" cy="828101"/>
          </a:xfrm>
        </p:spPr>
        <p:txBody>
          <a:bodyPr/>
          <a:lstStyle/>
          <a:p>
            <a:r>
              <a:rPr lang="ru-RU" sz="1800" b="1" dirty="0" smtClean="0"/>
              <a:t>Установка</a:t>
            </a:r>
            <a:r>
              <a:rPr lang="en-US" sz="1800" b="1" dirty="0" smtClean="0"/>
              <a:t> </a:t>
            </a:r>
            <a:r>
              <a:rPr lang="ru-RU" sz="1800" b="1" dirty="0" smtClean="0"/>
              <a:t>программ, необходимых </a:t>
            </a:r>
            <a:r>
              <a:rPr lang="ru-RU" sz="1800" b="1" dirty="0"/>
              <a:t>для разработки приложения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3910" y="2463529"/>
            <a:ext cx="17474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lnSpc>
                <a:spcPct val="150000"/>
              </a:lnSpc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</a:p>
          <a:p>
            <a:pPr marL="457200" lvl="1">
              <a:lnSpc>
                <a:spcPct val="150000"/>
              </a:lnSpc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Установка </a:t>
            </a:r>
            <a:r>
              <a:rPr lang="ru-RU" b="1" dirty="0">
                <a:latin typeface="IBM Plex Sans" panose="020B0604020202020204" charset="0"/>
              </a:rPr>
              <a:t>Visual Studio Code</a:t>
            </a:r>
            <a:endParaRPr lang="ru-RU" b="1" dirty="0" smtClean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en-US" b="1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b="1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Google Shape;2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655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1659458" y="2463529"/>
            <a:ext cx="173138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lnSpc>
                <a:spcPct val="150000"/>
              </a:lnSpc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2.  </a:t>
            </a:r>
          </a:p>
          <a:p>
            <a:pPr marL="457200" lvl="1">
              <a:lnSpc>
                <a:spcPct val="150000"/>
              </a:lnSpc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Установка </a:t>
            </a:r>
            <a:r>
              <a:rPr lang="en-US" b="1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b="1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( не ниже 3 версии)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412669" y="2463529"/>
            <a:ext cx="165932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50000"/>
              </a:lnSpc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3.</a:t>
            </a:r>
          </a:p>
          <a:p>
            <a:pPr marL="457200">
              <a:lnSpc>
                <a:spcPct val="150000"/>
              </a:lnSpc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Установка </a:t>
            </a:r>
            <a:r>
              <a:rPr lang="ru-RU" b="1" dirty="0" err="1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ru-RU" b="1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19659" y="2463528"/>
            <a:ext cx="16556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lnSpc>
                <a:spcPct val="150000"/>
              </a:lnSpc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4.</a:t>
            </a:r>
          </a:p>
          <a:p>
            <a:pPr marL="457200" lvl="1">
              <a:lnSpc>
                <a:spcPct val="150000"/>
              </a:lnSpc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Установка </a:t>
            </a:r>
            <a:r>
              <a:rPr lang="en-US" b="1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ru-RU" b="1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US" b="1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b="1" dirty="0" err="1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esigner</a:t>
            </a:r>
            <a:endParaRPr lang="ru-RU" b="1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61950" y="2463529"/>
            <a:ext cx="1592762" cy="1026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lnSpc>
                <a:spcPct val="150000"/>
              </a:lnSpc>
              <a:spcAft>
                <a:spcPts val="800"/>
              </a:spcAft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5. Установка </a:t>
            </a:r>
            <a:r>
              <a:rPr lang="en-US" b="1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ru-RU" b="1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dirty="0" err="1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ru-RU" b="1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11" name="Google Shape;2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5003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8666" y="162395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2329" y="1607991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992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Прямоугольник 16"/>
          <p:cNvSpPr/>
          <p:nvPr/>
        </p:nvSpPr>
        <p:spPr>
          <a:xfrm>
            <a:off x="3247867" y="3590882"/>
            <a:ext cx="173285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50000"/>
              </a:lnSpc>
            </a:pPr>
            <a:r>
              <a:rPr lang="en-US" b="1" dirty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b="1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1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40000" y="512401"/>
            <a:ext cx="5958000" cy="474726"/>
          </a:xfrm>
        </p:spPr>
        <p:txBody>
          <a:bodyPr/>
          <a:lstStyle/>
          <a:p>
            <a:r>
              <a:rPr lang="ru-RU" sz="1800" dirty="0" smtClean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структуры </a:t>
            </a:r>
            <a:r>
              <a:rPr lang="ru-RU" sz="1800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базы данных на </a:t>
            </a:r>
            <a:r>
              <a:rPr lang="en-US" sz="1800" dirty="0">
                <a:latin typeface="IBM Plex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MySQL</a:t>
            </a:r>
            <a:endParaRPr lang="ru-RU" sz="1800" dirty="0">
              <a:latin typeface="IBM Plex Sans" panose="020B06040202020202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7" y="1461853"/>
            <a:ext cx="2686425" cy="3380311"/>
          </a:xfrm>
          <a:prstGeom prst="rect">
            <a:avLst/>
          </a:prstGeom>
        </p:spPr>
      </p:pic>
      <p:sp>
        <p:nvSpPr>
          <p:cNvPr id="7" name="Подзаголовок 2"/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800" b="1" dirty="0" smtClean="0">
                <a:latin typeface="IBM Plex Sans" panose="020B0604020202020204" charset="0"/>
                <a:cs typeface="Calibri" panose="020F0502020204030204" pitchFamily="34" charset="0"/>
              </a:rPr>
              <a:t>Этапы разработки приложения</a:t>
            </a:r>
            <a:endParaRPr lang="ru-RU" sz="1800" b="1" dirty="0">
              <a:latin typeface="IBM Plex Sans" panose="020B060402020202020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432" y="1461853"/>
            <a:ext cx="4645135" cy="338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40000" y="643283"/>
            <a:ext cx="7429827" cy="360000"/>
          </a:xfrm>
        </p:spPr>
        <p:txBody>
          <a:bodyPr/>
          <a:lstStyle/>
          <a:p>
            <a:r>
              <a:rPr lang="ru-RU" sz="1800" dirty="0" smtClean="0"/>
              <a:t>Создание интерфейса приложения </a:t>
            </a:r>
            <a:r>
              <a:rPr lang="ru-RU" sz="1800" dirty="0"/>
              <a:t>с помощью </a:t>
            </a:r>
            <a:r>
              <a:rPr lang="en-US" sz="1800" dirty="0" smtClean="0"/>
              <a:t>Q</a:t>
            </a:r>
            <a:r>
              <a:rPr lang="ru-RU" sz="1800" dirty="0"/>
              <a:t>t </a:t>
            </a:r>
            <a:r>
              <a:rPr lang="en-US" sz="1800" dirty="0"/>
              <a:t>D</a:t>
            </a:r>
            <a:r>
              <a:rPr lang="ru-RU" sz="1800" dirty="0" err="1"/>
              <a:t>esigner</a:t>
            </a:r>
            <a:r>
              <a:rPr lang="ru-RU" sz="1800" dirty="0"/>
              <a:t> </a:t>
            </a:r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69778" y="1134166"/>
            <a:ext cx="3281940" cy="1963534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4171" r="16241" b="13117"/>
          <a:stretch/>
        </p:blipFill>
        <p:spPr>
          <a:xfrm>
            <a:off x="467261" y="2878218"/>
            <a:ext cx="3281940" cy="196353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67261" y="1229699"/>
            <a:ext cx="3281940" cy="703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lnSpc>
                <a:spcPct val="150000"/>
              </a:lnSpc>
              <a:buClr>
                <a:srgbClr val="1F2328"/>
              </a:buClr>
              <a:buSzPts val="1200"/>
            </a:pPr>
            <a:endParaRPr lang="ru-RU" b="1" dirty="0" smtClean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50000"/>
              </a:lnSpc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Основное окно приложения</a:t>
            </a:r>
            <a:endParaRPr lang="ru-RU" b="1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129501" y="3883605"/>
            <a:ext cx="35624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lnSpc>
                <a:spcPct val="150000"/>
              </a:lnSpc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marL="457200" lvl="1">
              <a:lnSpc>
                <a:spcPct val="150000"/>
              </a:lnSpc>
              <a:buClr>
                <a:srgbClr val="1F2328"/>
              </a:buClr>
              <a:buSzPts val="1200"/>
            </a:pPr>
            <a:r>
              <a:rPr lang="ru-RU" b="1" dirty="0" smtClean="0">
                <a:latin typeface="IBM Plex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Всплывающие окно приложения</a:t>
            </a:r>
            <a:endParaRPr lang="ru-RU" b="1" dirty="0">
              <a:latin typeface="IBM Plex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Google Shape;88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7403" y="2159577"/>
            <a:ext cx="421655" cy="3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8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698841" y="3679985"/>
            <a:ext cx="423813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Подзаголовок 2"/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800" b="1" dirty="0" smtClean="0">
                <a:latin typeface="IBM Plex Sans" panose="020B0604020202020204" charset="0"/>
                <a:cs typeface="Calibri" panose="020F0502020204030204" pitchFamily="34" charset="0"/>
              </a:rPr>
              <a:t>Этапы разработки приложения</a:t>
            </a:r>
            <a:endParaRPr lang="ru-RU" sz="1800" b="1" dirty="0">
              <a:latin typeface="IBM Plex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05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999" y="512400"/>
            <a:ext cx="7429827" cy="478935"/>
          </a:xfrm>
        </p:spPr>
        <p:txBody>
          <a:bodyPr/>
          <a:lstStyle/>
          <a:p>
            <a:r>
              <a:rPr lang="ru-RU" sz="1400" dirty="0" smtClean="0">
                <a:solidFill>
                  <a:schemeClr val="tx1"/>
                </a:solidFill>
              </a:rPr>
              <a:t>Шаги написания </a:t>
            </a:r>
            <a:r>
              <a:rPr lang="ru-RU" sz="1400" dirty="0">
                <a:solidFill>
                  <a:schemeClr val="tx1"/>
                </a:solidFill>
              </a:rPr>
              <a:t>кода для взаимодействия табличных данных с интерфейсом </a:t>
            </a:r>
            <a:r>
              <a:rPr lang="ru-RU" sz="1400" dirty="0" smtClean="0">
                <a:solidFill>
                  <a:schemeClr val="tx1"/>
                </a:solidFill>
              </a:rPr>
              <a:t>с  </a:t>
            </a:r>
            <a:r>
              <a:rPr lang="ru-RU" sz="1400" dirty="0">
                <a:solidFill>
                  <a:schemeClr val="tx1"/>
                </a:solidFill>
              </a:rPr>
              <a:t>помощью </a:t>
            </a:r>
            <a:r>
              <a:rPr lang="ru-RU" sz="1400" dirty="0" smtClean="0">
                <a:solidFill>
                  <a:schemeClr val="tx1"/>
                </a:solidFill>
              </a:rPr>
              <a:t>фреймворка </a:t>
            </a:r>
            <a:r>
              <a:rPr lang="ru-RU" sz="1400" dirty="0">
                <a:solidFill>
                  <a:schemeClr val="tx1"/>
                </a:solidFill>
              </a:rPr>
              <a:t>Qt для языка программирования Python – </a:t>
            </a:r>
            <a:r>
              <a:rPr lang="en-US" sz="1400" dirty="0" err="1">
                <a:solidFill>
                  <a:schemeClr val="tx1"/>
                </a:solidFill>
              </a:rPr>
              <a:t>QtPy</a:t>
            </a:r>
            <a:r>
              <a:rPr lang="ru-RU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Подзаголовок 2"/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800" b="1" dirty="0" smtClean="0">
                <a:latin typeface="IBM Plex Sans" panose="020B0604020202020204" charset="0"/>
                <a:cs typeface="Calibri" panose="020F0502020204030204" pitchFamily="34" charset="0"/>
              </a:rPr>
              <a:t>Этапы разработки приложения</a:t>
            </a:r>
            <a:endParaRPr lang="ru-RU" sz="1800" b="1" dirty="0">
              <a:latin typeface="IBM Plex Sans" panose="020B060402020202020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50488" y="2129349"/>
            <a:ext cx="763764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tx1"/>
                </a:solidFill>
                <a:latin typeface="IBM Plex Sans" panose="020B0604020202020204" charset="0"/>
                <a:ea typeface="Times New Roman" panose="02020603050405020304" pitchFamily="18" charset="0"/>
              </a:rPr>
              <a:t>Конвертация файла .</a:t>
            </a:r>
            <a:r>
              <a:rPr lang="ru-RU" dirty="0" err="1" smtClean="0">
                <a:solidFill>
                  <a:schemeClr val="tx1"/>
                </a:solidFill>
                <a:latin typeface="IBM Plex Sans" panose="020B0604020202020204" charset="0"/>
                <a:ea typeface="Times New Roman" panose="02020603050405020304" pitchFamily="18" charset="0"/>
              </a:rPr>
              <a:t>ui</a:t>
            </a:r>
            <a:r>
              <a:rPr lang="ru-RU" dirty="0" smtClean="0">
                <a:solidFill>
                  <a:schemeClr val="tx1"/>
                </a:solidFill>
                <a:latin typeface="IBM Plex Sans" panose="020B0604020202020204" charset="0"/>
                <a:ea typeface="Times New Roman" panose="02020603050405020304" pitchFamily="18" charset="0"/>
              </a:rPr>
              <a:t> в файл .</a:t>
            </a:r>
            <a:r>
              <a:rPr lang="ru-RU" dirty="0" err="1" smtClean="0">
                <a:solidFill>
                  <a:schemeClr val="tx1"/>
                </a:solidFill>
                <a:latin typeface="IBM Plex Sans" panose="020B0604020202020204" charset="0"/>
                <a:ea typeface="Times New Roman" panose="02020603050405020304" pitchFamily="18" charset="0"/>
              </a:rPr>
              <a:t>py</a:t>
            </a:r>
            <a:r>
              <a:rPr lang="ru-RU" dirty="0" smtClean="0">
                <a:solidFill>
                  <a:schemeClr val="tx1"/>
                </a:solidFill>
                <a:latin typeface="IBM Plex Sans" panose="020B0604020202020204" charset="0"/>
                <a:ea typeface="Times New Roman" panose="02020603050405020304" pitchFamily="18" charset="0"/>
              </a:rPr>
              <a:t> при помощи pyuic5: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+mn-lt"/>
                <a:ea typeface="Times New Roman" panose="02020603050405020304" pitchFamily="18" charset="0"/>
              </a:rPr>
              <a:t>pyuic5 </a:t>
            </a:r>
            <a:r>
              <a:rPr lang="en-US" sz="1200" dirty="0">
                <a:latin typeface="+mn-lt"/>
                <a:ea typeface="Times New Roman" panose="02020603050405020304" pitchFamily="18" charset="0"/>
              </a:rPr>
              <a:t>Main_menu_01.ui -o Main_menu_01.py</a:t>
            </a:r>
            <a:endParaRPr lang="ru-RU" sz="12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86000" y="1879253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350488" y="3180245"/>
            <a:ext cx="65154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tx1"/>
                </a:solidFill>
                <a:latin typeface="IBM Plex Sans" panose="020B0604020202020204" charset="0"/>
                <a:ea typeface="Times New Roman" panose="02020603050405020304" pitchFamily="18" charset="0"/>
              </a:rPr>
              <a:t>Импортируем в main.py дизайн и необходимые библиотеки:</a:t>
            </a:r>
            <a:endParaRPr lang="ru-RU" dirty="0">
              <a:solidFill>
                <a:schemeClr val="tx1"/>
              </a:solidFill>
              <a:latin typeface="IBM Plex Sans" panose="020B0604020202020204" charset="0"/>
              <a:ea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50488" y="1415080"/>
            <a:ext cx="715009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latin typeface="IBM Plex Sans" panose="020B0604020202020204" charset="0"/>
                <a:ea typeface="Times New Roman" panose="02020603050405020304" pitchFamily="18" charset="0"/>
              </a:rPr>
              <a:t>Создание файла </a:t>
            </a:r>
            <a:r>
              <a:rPr lang="ru-RU" dirty="0" err="1" smtClean="0">
                <a:latin typeface="IBM Plex Sans" panose="020B0604020202020204" charset="0"/>
                <a:ea typeface="Times New Roman" panose="02020603050405020304" pitchFamily="18" charset="0"/>
              </a:rPr>
              <a:t>main</a:t>
            </a:r>
            <a:r>
              <a:rPr lang="ru-RU" dirty="0" smtClean="0">
                <a:latin typeface="IBM Plex Sans" panose="020B0604020202020204" charset="0"/>
                <a:ea typeface="Times New Roman" panose="02020603050405020304" pitchFamily="18" charset="0"/>
              </a:rPr>
              <a:t>.</a:t>
            </a:r>
            <a:r>
              <a:rPr lang="en-US" dirty="0" err="1">
                <a:latin typeface="IBM Plex Sans" panose="020B0604020202020204" charset="0"/>
                <a:ea typeface="Times New Roman" panose="02020603050405020304" pitchFamily="18" charset="0"/>
              </a:rPr>
              <a:t>py</a:t>
            </a:r>
            <a:r>
              <a:rPr lang="ru-RU" dirty="0">
                <a:latin typeface="IBM Plex Sans" panose="020B0604020202020204" charset="0"/>
                <a:ea typeface="Times New Roman" panose="02020603050405020304" pitchFamily="18" charset="0"/>
              </a:rPr>
              <a:t>, </a:t>
            </a:r>
            <a:r>
              <a:rPr lang="ru-RU" dirty="0" smtClean="0">
                <a:latin typeface="IBM Plex Sans" panose="020B0604020202020204" charset="0"/>
                <a:ea typeface="Times New Roman" panose="02020603050405020304" pitchFamily="18" charset="0"/>
              </a:rPr>
              <a:t>в котором будет написан основной код приложения</a:t>
            </a:r>
            <a:r>
              <a:rPr lang="ru-RU" dirty="0">
                <a:latin typeface="IBM Plex Sans" panose="020B0604020202020204" charset="0"/>
                <a:ea typeface="Times New Roman" panose="02020603050405020304" pitchFamily="18" charset="0"/>
              </a:rPr>
              <a:t> </a:t>
            </a:r>
            <a:endParaRPr lang="ru-RU" sz="1200" dirty="0">
              <a:latin typeface="IBM Plex Sans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/>
          <a:srcRect l="-131" t="14114" r="1" b="16405"/>
          <a:stretch/>
        </p:blipFill>
        <p:spPr>
          <a:xfrm>
            <a:off x="1457545" y="3596977"/>
            <a:ext cx="5594736" cy="966355"/>
          </a:xfrm>
          <a:prstGeom prst="rect">
            <a:avLst/>
          </a:prstGeom>
        </p:spPr>
      </p:pic>
      <p:cxnSp>
        <p:nvCxnSpPr>
          <p:cNvPr id="16" name="Google Shape;205;p15"/>
          <p:cNvCxnSpPr>
            <a:stCxn id="18" idx="4"/>
            <a:endCxn id="19" idx="0"/>
          </p:cNvCxnSpPr>
          <p:nvPr/>
        </p:nvCxnSpPr>
        <p:spPr>
          <a:xfrm>
            <a:off x="715800" y="1879253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08;p15"/>
          <p:cNvCxnSpPr>
            <a:stCxn id="19" idx="4"/>
            <a:endCxn id="20" idx="0"/>
          </p:cNvCxnSpPr>
          <p:nvPr/>
        </p:nvCxnSpPr>
        <p:spPr>
          <a:xfrm>
            <a:off x="715816" y="2721524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206;p15"/>
          <p:cNvSpPr/>
          <p:nvPr/>
        </p:nvSpPr>
        <p:spPr>
          <a:xfrm>
            <a:off x="540000" y="152765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" name="Google Shape;207;p15"/>
          <p:cNvSpPr/>
          <p:nvPr/>
        </p:nvSpPr>
        <p:spPr>
          <a:xfrm>
            <a:off x="540016" y="2369924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" name="Google Shape;209;p15"/>
          <p:cNvSpPr/>
          <p:nvPr/>
        </p:nvSpPr>
        <p:spPr>
          <a:xfrm>
            <a:off x="540016" y="3212194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b="0" i="0" u="none" strike="noStrike" cap="none" dirty="0">
              <a:solidFill>
                <a:schemeClr val="bg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" name="Google Shape;210;p15"/>
          <p:cNvCxnSpPr/>
          <p:nvPr/>
        </p:nvCxnSpPr>
        <p:spPr>
          <a:xfrm flipH="1">
            <a:off x="715800" y="3563794"/>
            <a:ext cx="16" cy="540615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7066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235" y="1024382"/>
            <a:ext cx="5958000" cy="360000"/>
          </a:xfrm>
        </p:spPr>
        <p:txBody>
          <a:bodyPr/>
          <a:lstStyle/>
          <a:p>
            <a:r>
              <a:rPr lang="ru-RU" sz="1400" dirty="0" smtClean="0"/>
              <a:t>Подключение к базе данных через код:</a:t>
            </a:r>
            <a:endParaRPr lang="ru-RU" sz="1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2344" r="1434" b="2854"/>
          <a:stretch/>
        </p:blipFill>
        <p:spPr>
          <a:xfrm>
            <a:off x="2678958" y="1366443"/>
            <a:ext cx="5690169" cy="2269940"/>
          </a:xfrm>
          <a:prstGeom prst="rect">
            <a:avLst/>
          </a:prstGeom>
        </p:spPr>
      </p:pic>
      <p:cxnSp>
        <p:nvCxnSpPr>
          <p:cNvPr id="7" name="Google Shape;205;p15"/>
          <p:cNvCxnSpPr>
            <a:stCxn id="9" idx="4"/>
            <a:endCxn id="10" idx="0"/>
          </p:cNvCxnSpPr>
          <p:nvPr/>
        </p:nvCxnSpPr>
        <p:spPr>
          <a:xfrm>
            <a:off x="733029" y="1542243"/>
            <a:ext cx="16239" cy="2177333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208;p15"/>
          <p:cNvCxnSpPr>
            <a:stCxn id="10" idx="4"/>
          </p:cNvCxnSpPr>
          <p:nvPr/>
        </p:nvCxnSpPr>
        <p:spPr>
          <a:xfrm>
            <a:off x="749268" y="4071176"/>
            <a:ext cx="0" cy="33104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206;p15"/>
          <p:cNvSpPr/>
          <p:nvPr/>
        </p:nvSpPr>
        <p:spPr>
          <a:xfrm>
            <a:off x="557229" y="119064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" name="Google Shape;207;p15"/>
          <p:cNvSpPr/>
          <p:nvPr/>
        </p:nvSpPr>
        <p:spPr>
          <a:xfrm>
            <a:off x="573468" y="3719576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" name="Google Shape;208;p15"/>
          <p:cNvCxnSpPr>
            <a:endCxn id="9" idx="0"/>
          </p:cNvCxnSpPr>
          <p:nvPr/>
        </p:nvCxnSpPr>
        <p:spPr>
          <a:xfrm>
            <a:off x="733029" y="1024382"/>
            <a:ext cx="0" cy="16626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Подзаголовок 2"/>
          <p:cNvSpPr txBox="1">
            <a:spLocks/>
          </p:cNvSpPr>
          <p:nvPr/>
        </p:nvSpPr>
        <p:spPr>
          <a:xfrm>
            <a:off x="3225228" y="4060883"/>
            <a:ext cx="953910" cy="2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ctr"/>
            <a:r>
              <a:rPr lang="ru-RU" sz="1200" b="1" dirty="0" err="1" smtClean="0">
                <a:solidFill>
                  <a:schemeClr val="tx1"/>
                </a:solidFill>
              </a:rPr>
              <a:t>Виджет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4999745" y="4071176"/>
            <a:ext cx="1995378" cy="2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ctr"/>
            <a:r>
              <a:rPr lang="ru-RU" sz="1200" b="1" dirty="0"/>
              <a:t>Событие (сигнал)</a:t>
            </a:r>
          </a:p>
        </p:txBody>
      </p:sp>
      <p:sp>
        <p:nvSpPr>
          <p:cNvPr id="20" name="Подзаголовок 2"/>
          <p:cNvSpPr txBox="1">
            <a:spLocks/>
          </p:cNvSpPr>
          <p:nvPr/>
        </p:nvSpPr>
        <p:spPr>
          <a:xfrm>
            <a:off x="6781340" y="4060883"/>
            <a:ext cx="1641763" cy="25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Функция (слот)</a:t>
            </a:r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21" name="Google Shape;8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3571115" y="4313568"/>
            <a:ext cx="262137" cy="24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471154" y="4323053"/>
            <a:ext cx="262136" cy="24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8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736323" y="4313569"/>
            <a:ext cx="262136" cy="24653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Подзаголовок 2"/>
          <p:cNvSpPr txBox="1">
            <a:spLocks/>
          </p:cNvSpPr>
          <p:nvPr/>
        </p:nvSpPr>
        <p:spPr>
          <a:xfrm>
            <a:off x="540000" y="503422"/>
            <a:ext cx="7429827" cy="47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 smtClean="0">
                <a:solidFill>
                  <a:schemeClr val="tx1"/>
                </a:solidFill>
              </a:rPr>
              <a:t>Шаги написания кода для взаимодействия табличных данных с интерфейсом с  помощью фреймворка Qt для языка программирования Python – </a:t>
            </a:r>
            <a:r>
              <a:rPr lang="en-US" sz="1400" dirty="0" smtClean="0">
                <a:solidFill>
                  <a:schemeClr val="tx1"/>
                </a:solidFill>
              </a:rPr>
              <a:t>QtPy</a:t>
            </a:r>
            <a:r>
              <a:rPr lang="ru-RU" sz="1400" dirty="0" smtClean="0">
                <a:solidFill>
                  <a:schemeClr val="tx1"/>
                </a:solidFill>
              </a:rPr>
              <a:t>5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4" name="Подзаголовок 2"/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800" b="1" dirty="0" smtClean="0">
                <a:latin typeface="IBM Plex Sans" panose="020B0604020202020204" charset="0"/>
                <a:cs typeface="Calibri" panose="020F0502020204030204" pitchFamily="34" charset="0"/>
              </a:rPr>
              <a:t>Этапы разработки приложения</a:t>
            </a:r>
            <a:endParaRPr lang="ru-RU" sz="1800" b="1" dirty="0">
              <a:latin typeface="IBM Plex Sans" panose="020B0604020202020204" charset="0"/>
            </a:endParaRPr>
          </a:p>
        </p:txBody>
      </p:sp>
      <p:pic>
        <p:nvPicPr>
          <p:cNvPr id="363" name="Рисунок 3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958" y="4577389"/>
            <a:ext cx="5783687" cy="342948"/>
          </a:xfrm>
          <a:prstGeom prst="rect">
            <a:avLst/>
          </a:prstGeom>
        </p:spPr>
      </p:pic>
      <p:sp>
        <p:nvSpPr>
          <p:cNvPr id="23" name="Подзаголовок 2"/>
          <p:cNvSpPr txBox="1">
            <a:spLocks/>
          </p:cNvSpPr>
          <p:nvPr/>
        </p:nvSpPr>
        <p:spPr>
          <a:xfrm>
            <a:off x="1403235" y="3682724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 smtClean="0"/>
              <a:t>Программирование виджетов с помощью обработчика событий: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38576952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515</Words>
  <Application>Microsoft Office PowerPoint</Application>
  <PresentationFormat>Экран (16:9)</PresentationFormat>
  <Paragraphs>91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IBM Plex Sans SemiBold</vt:lpstr>
      <vt:lpstr>Arial</vt:lpstr>
      <vt:lpstr>IBM Plex Sans</vt:lpstr>
      <vt:lpstr>Calibri</vt:lpstr>
      <vt:lpstr>Times New Roman</vt:lpstr>
      <vt:lpstr>Макет шаблона GB</vt:lpstr>
      <vt:lpstr>    Разработка приложения для калькуляции и автоматизации процесса приготовления готовых блюд на предприятиях общественного питания</vt:lpstr>
      <vt:lpstr>Татьяна Исаева</vt:lpstr>
      <vt:lpstr>Презентация PowerPoint</vt:lpstr>
      <vt:lpstr>Заголовок отбивки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Tiger-GESH</dc:creator>
  <cp:lastModifiedBy>Таня</cp:lastModifiedBy>
  <cp:revision>77</cp:revision>
  <dcterms:modified xsi:type="dcterms:W3CDTF">2023-11-29T00:27:03Z</dcterms:modified>
</cp:coreProperties>
</file>